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5" r:id="rId7"/>
    <p:sldId id="262" r:id="rId8"/>
    <p:sldId id="263" r:id="rId9"/>
    <p:sldId id="264" r:id="rId10"/>
    <p:sldId id="266" r:id="rId11"/>
    <p:sldId id="267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61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501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AB0C6-4EF4-6BFC-E5B1-CD7AFE9D47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r>
              <a:rPr lang="en-ID" sz="24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Molecule activity studies on </a:t>
            </a:r>
            <a:r>
              <a:rPr lang="en-ID" sz="2400" i="1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Entamoeba histolytica</a:t>
            </a:r>
            <a:r>
              <a:rPr lang="en-ID" sz="2400" kern="1400" spc="-5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organism </a:t>
            </a:r>
            <a:endParaRPr lang="en-US" sz="2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3BF863-50A3-4D34-1397-20D41750E2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02847"/>
            <a:ext cx="10993546" cy="590321"/>
          </a:xfrm>
        </p:spPr>
        <p:txBody>
          <a:bodyPr/>
          <a:lstStyle/>
          <a:p>
            <a:r>
              <a:rPr lang="en-US" dirty="0"/>
              <a:t>AMANDA FEBRIANTI – BATCH 8</a:t>
            </a:r>
          </a:p>
        </p:txBody>
      </p:sp>
    </p:spTree>
    <p:extLst>
      <p:ext uri="{BB962C8B-B14F-4D97-AF65-F5344CB8AC3E}">
        <p14:creationId xmlns:p14="http://schemas.microsoft.com/office/powerpoint/2010/main" val="406843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6DCE6-0CD0-7E84-DB4C-15379063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>
            <a:normAutofit/>
          </a:bodyPr>
          <a:lstStyle/>
          <a:p>
            <a:r>
              <a:rPr lang="en-US" dirty="0"/>
              <a:t>Remove low  variance  threshold</a:t>
            </a:r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056AB6CB-DC06-B22F-53B8-76AE50541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85" r="23230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19FD0-1B8B-CFAD-7760-3648028F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934" y="1896533"/>
            <a:ext cx="7157866" cy="1361017"/>
          </a:xfrm>
        </p:spPr>
        <p:txBody>
          <a:bodyPr>
            <a:normAutofit/>
          </a:bodyPr>
          <a:lstStyle/>
          <a:p>
            <a:pPr marL="0" indent="0">
              <a:buClr>
                <a:srgbClr val="BC90D2"/>
              </a:buClr>
              <a:buNone/>
            </a:pPr>
            <a:r>
              <a:rPr lang="en-US" dirty="0"/>
              <a:t>Karena </a:t>
            </a:r>
            <a:r>
              <a:rPr lang="en-US" dirty="0" err="1"/>
              <a:t>jumlah</a:t>
            </a:r>
            <a:r>
              <a:rPr lang="en-US" dirty="0"/>
              <a:t> feature yang sangat </a:t>
            </a:r>
            <a:r>
              <a:rPr lang="en-US" dirty="0" err="1"/>
              <a:t>banyak</a:t>
            </a:r>
            <a:r>
              <a:rPr lang="en-US" dirty="0"/>
              <a:t>,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seleksi</a:t>
            </a:r>
            <a:r>
              <a:rPr lang="en-US" dirty="0"/>
              <a:t> feature.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VarianceThreshold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membersihkan</a:t>
            </a:r>
            <a:r>
              <a:rPr lang="en-US" dirty="0"/>
              <a:t> feature yang redundant.</a:t>
            </a:r>
          </a:p>
        </p:txBody>
      </p:sp>
      <p:pic>
        <p:nvPicPr>
          <p:cNvPr id="7" name="Picture 6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E306067-CB01-5923-A61C-2BCA8CF5D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399" y="3257550"/>
            <a:ext cx="7772400" cy="318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941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ncil on top of a paper with a printed line graph">
            <a:extLst>
              <a:ext uri="{FF2B5EF4-FFF2-40B4-BE49-F238E27FC236}">
                <a16:creationId xmlns:a16="http://schemas.microsoft.com/office/drawing/2014/main" id="{8973E0BF-7412-0081-F557-B2954D8FB5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456" b="11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65E4CE-7464-B30F-AF98-BDCC1F1ED7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Catboost – random forest – gradient boosting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8FCF9-738B-8A8D-ABF9-91FE80C27F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5199" y="1954608"/>
            <a:ext cx="10261602" cy="12485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Clr>
                <a:srgbClr val="B78D5A"/>
              </a:buClr>
              <a:buNone/>
            </a:pPr>
            <a:r>
              <a:rPr lang="en-US" dirty="0"/>
              <a:t>Pada research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digunakan</a:t>
            </a:r>
            <a:r>
              <a:rPr lang="en-US" dirty="0"/>
              <a:t> 3 </a:t>
            </a:r>
            <a:r>
              <a:rPr lang="en-US" dirty="0" err="1"/>
              <a:t>pemodelan</a:t>
            </a:r>
            <a:r>
              <a:rPr lang="en-US" dirty="0"/>
              <a:t> </a:t>
            </a:r>
            <a:r>
              <a:rPr lang="en-US" dirty="0" err="1"/>
              <a:t>berbeda</a:t>
            </a:r>
            <a:r>
              <a:rPr lang="en-US" dirty="0"/>
              <a:t>, </a:t>
            </a:r>
            <a:r>
              <a:rPr lang="en-US" dirty="0" err="1"/>
              <a:t>walaupun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metode</a:t>
            </a:r>
            <a:r>
              <a:rPr lang="en-US" dirty="0"/>
              <a:t> </a:t>
            </a:r>
            <a:r>
              <a:rPr lang="en-US" dirty="0" err="1"/>
              <a:t>berbasis</a:t>
            </a:r>
            <a:r>
              <a:rPr lang="en-US" dirty="0"/>
              <a:t> Decision Tree.</a:t>
            </a:r>
          </a:p>
        </p:txBody>
      </p:sp>
      <p:pic>
        <p:nvPicPr>
          <p:cNvPr id="9" name="Picture 8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2C0DED7-4B9E-8893-CE7A-3672FA8E5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07" y="3429000"/>
            <a:ext cx="7772400" cy="257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6DCE6-0CD0-7E84-DB4C-15379063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accent1"/>
                </a:solidFill>
              </a:rPr>
              <a:t>streamlit</a:t>
            </a:r>
          </a:p>
        </p:txBody>
      </p:sp>
      <p:pic>
        <p:nvPicPr>
          <p:cNvPr id="6" name="Picture 5" descr="Pipette filling tray with sample">
            <a:extLst>
              <a:ext uri="{FF2B5EF4-FFF2-40B4-BE49-F238E27FC236}">
                <a16:creationId xmlns:a16="http://schemas.microsoft.com/office/drawing/2014/main" id="{D68A7782-4664-DED9-B211-BBE22234E5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1" r="40224" b="-1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9934" y="457200"/>
            <a:ext cx="7223760" cy="91440"/>
          </a:xfrm>
          <a:prstGeom prst="rect">
            <a:avLst/>
          </a:prstGeom>
          <a:solidFill>
            <a:srgbClr val="CCCB68"/>
          </a:solidFill>
          <a:ln>
            <a:solidFill>
              <a:srgbClr val="CCCB68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19FD0-1B8B-CFAD-7760-3648028F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934" y="1896533"/>
            <a:ext cx="7157866" cy="1175280"/>
          </a:xfrm>
        </p:spPr>
        <p:txBody>
          <a:bodyPr>
            <a:normAutofit/>
          </a:bodyPr>
          <a:lstStyle/>
          <a:p>
            <a:pPr marL="0" indent="0">
              <a:buClr>
                <a:srgbClr val="CCCB68"/>
              </a:buClr>
              <a:buFont typeface="Wingdings 2" panose="05020102010507070707" pitchFamily="18" charset="2"/>
              <a:buNone/>
            </a:pPr>
            <a:r>
              <a:rPr lang="en-US" dirty="0"/>
              <a:t>Model machine learning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disajikan</a:t>
            </a:r>
            <a:r>
              <a:rPr lang="en-US" dirty="0"/>
              <a:t> di </a:t>
            </a:r>
            <a:r>
              <a:rPr lang="en-US" dirty="0">
                <a:hlinkClick r:id="rId3"/>
              </a:rPr>
              <a:t>Streamlit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443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93818-9596-58FB-2CB2-D36F5A68A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9235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bstract background of glass molecules">
            <a:extLst>
              <a:ext uri="{FF2B5EF4-FFF2-40B4-BE49-F238E27FC236}">
                <a16:creationId xmlns:a16="http://schemas.microsoft.com/office/drawing/2014/main" id="{AA06F609-7F1E-24B6-B307-1FE553171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5" y="1679995"/>
            <a:ext cx="6253164" cy="351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407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79A26B8-6C4E-452B-ADD3-ED324A7AB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4167E1-E2B0-4192-8DA2-6967DDFF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560996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BBC86-22B8-6CC6-9750-D6DD1FDB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121" y="960723"/>
            <a:ext cx="4968489" cy="101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FFFFFF"/>
                </a:solidFill>
              </a:rPr>
              <a:t>Entamoeba histolytica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3E4FEE-2E6A-44AB-B6BA-C1AD0CD6D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560581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17EB59-13B3-43DA-9B91-A7CC174A6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4318" y="457200"/>
            <a:ext cx="5600007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B451D-D6A4-51CE-E823-6E8B4789CB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3389" y="2320839"/>
            <a:ext cx="4947221" cy="17039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rgbClr val="FFFFFF"/>
                </a:solidFill>
              </a:rPr>
              <a:t>Parasit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penyebab</a:t>
            </a:r>
            <a:r>
              <a:rPr lang="en-US" dirty="0">
                <a:solidFill>
                  <a:srgbClr val="FFFFFF"/>
                </a:solidFill>
              </a:rPr>
              <a:t> diarrhea, </a:t>
            </a:r>
            <a:r>
              <a:rPr lang="en-US" dirty="0" err="1">
                <a:solidFill>
                  <a:srgbClr val="FFFFFF"/>
                </a:solidFill>
              </a:rPr>
              <a:t>terutama</a:t>
            </a:r>
            <a:r>
              <a:rPr lang="en-US" dirty="0">
                <a:solidFill>
                  <a:srgbClr val="FFFFFF"/>
                </a:solidFill>
              </a:rPr>
              <a:t> di negara </a:t>
            </a:r>
            <a:r>
              <a:rPr lang="en-US" dirty="0" err="1">
                <a:solidFill>
                  <a:srgbClr val="FFFFFF"/>
                </a:solidFill>
              </a:rPr>
              <a:t>tropis</a:t>
            </a:r>
            <a:r>
              <a:rPr lang="en-US" dirty="0">
                <a:solidFill>
                  <a:srgbClr val="FFFFFF"/>
                </a:solidFill>
              </a:rPr>
              <a:t>. Research </a:t>
            </a:r>
            <a:r>
              <a:rPr lang="en-US" dirty="0" err="1">
                <a:solidFill>
                  <a:srgbClr val="FFFFFF"/>
                </a:solidFill>
              </a:rPr>
              <a:t>ini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fokus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ke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i="1" dirty="0">
                <a:solidFill>
                  <a:srgbClr val="FFFFFF"/>
                </a:solidFill>
              </a:rPr>
              <a:t>drug discovery </a:t>
            </a:r>
            <a:r>
              <a:rPr lang="en-US" dirty="0" err="1">
                <a:solidFill>
                  <a:srgbClr val="FFFFFF"/>
                </a:solidFill>
              </a:rPr>
              <a:t>menggunakan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metode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i="1" dirty="0">
                <a:solidFill>
                  <a:srgbClr val="FFFFFF"/>
                </a:solidFill>
              </a:rPr>
              <a:t>Machine Learning. </a:t>
            </a:r>
          </a:p>
        </p:txBody>
      </p:sp>
      <p:pic>
        <p:nvPicPr>
          <p:cNvPr id="5" name="Picture 4" descr="Close-up of purple cells">
            <a:extLst>
              <a:ext uri="{FF2B5EF4-FFF2-40B4-BE49-F238E27FC236}">
                <a16:creationId xmlns:a16="http://schemas.microsoft.com/office/drawing/2014/main" id="{468B0A8E-052C-7447-3CEE-6F4F1E4FE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8084" y="1576373"/>
            <a:ext cx="4952475" cy="37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619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A8AF9B1-7D64-4564-969F-CB2B27ED9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olorful circles linked with lines representing a network">
            <a:extLst>
              <a:ext uri="{FF2B5EF4-FFF2-40B4-BE49-F238E27FC236}">
                <a16:creationId xmlns:a16="http://schemas.microsoft.com/office/drawing/2014/main" id="{9C2E57E5-A345-CC09-F930-C22A3F4501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95" r="4100" b="71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D854759-2D3E-4B54-A780-D84D49E80F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8" y="457200"/>
            <a:ext cx="3703320" cy="5935132"/>
            <a:chOff x="438068" y="457200"/>
            <a:chExt cx="3703320" cy="59351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9856EA-FC8A-44D1-BC3D-2B8EDD0C86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618067"/>
              <a:ext cx="3702134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038B56-933B-44DD-AF10-63436FCCF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1E573ED-0F2E-6D18-C032-C5AA7FCB8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3412067" cy="1372177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Dataset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6718C6E-F7E7-3816-B55C-FA36521BB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38399"/>
            <a:ext cx="3415074" cy="35644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Dataset </a:t>
            </a:r>
            <a:r>
              <a:rPr lang="en-US" dirty="0" err="1">
                <a:solidFill>
                  <a:srgbClr val="FFFFFF"/>
                </a:solidFill>
              </a:rPr>
              <a:t>diambil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dari</a:t>
            </a:r>
            <a:r>
              <a:rPr lang="en-US" dirty="0">
                <a:solidFill>
                  <a:srgbClr val="FFFFFF"/>
                </a:solidFill>
              </a:rPr>
              <a:t> database </a:t>
            </a:r>
            <a:r>
              <a:rPr lang="en-US" dirty="0" err="1">
                <a:solidFill>
                  <a:srgbClr val="FFFFFF"/>
                </a:solidFill>
              </a:rPr>
              <a:t>ChEMBL</a:t>
            </a:r>
            <a:r>
              <a:rPr lang="en-US" dirty="0">
                <a:solidFill>
                  <a:srgbClr val="FFFFFF"/>
                </a:solidFill>
              </a:rPr>
              <a:t>. </a:t>
            </a:r>
            <a:r>
              <a:rPr lang="en-US" dirty="0" err="1">
                <a:solidFill>
                  <a:srgbClr val="FFFFFF"/>
                </a:solidFill>
              </a:rPr>
              <a:t>Didapat</a:t>
            </a:r>
            <a:r>
              <a:rPr lang="en-US" dirty="0">
                <a:solidFill>
                  <a:srgbClr val="FFFFFF"/>
                </a:solidFill>
              </a:rPr>
              <a:t> data </a:t>
            </a:r>
            <a:r>
              <a:rPr lang="en-US" dirty="0" err="1">
                <a:solidFill>
                  <a:srgbClr val="FFFFFF"/>
                </a:solidFill>
              </a:rPr>
              <a:t>molekul</a:t>
            </a:r>
            <a:r>
              <a:rPr lang="en-US" dirty="0">
                <a:solidFill>
                  <a:srgbClr val="FFFFFF"/>
                </a:solidFill>
              </a:rPr>
              <a:t> yang </a:t>
            </a:r>
            <a:r>
              <a:rPr lang="en-US" dirty="0" err="1">
                <a:solidFill>
                  <a:srgbClr val="FFFFFF"/>
                </a:solidFill>
              </a:rPr>
              <a:t>bereaksi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terhadap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organisme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i="1" dirty="0">
                <a:solidFill>
                  <a:srgbClr val="FFFFFF"/>
                </a:solidFill>
              </a:rPr>
              <a:t>Entamoeba Histolytica </a:t>
            </a:r>
            <a:r>
              <a:rPr lang="en-US" dirty="0" err="1">
                <a:solidFill>
                  <a:srgbClr val="FFFFFF"/>
                </a:solidFill>
              </a:rPr>
              <a:t>beserta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sifat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molekul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tersebut</a:t>
            </a:r>
            <a:r>
              <a:rPr lang="en-US" dirty="0">
                <a:solidFill>
                  <a:srgbClr val="FFFFFF"/>
                </a:solidFill>
              </a:rPr>
              <a:t>. 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Dari dataset </a:t>
            </a:r>
            <a:r>
              <a:rPr lang="en-US" dirty="0" err="1">
                <a:solidFill>
                  <a:srgbClr val="FFFFFF"/>
                </a:solidFill>
              </a:rPr>
              <a:t>tersebut</a:t>
            </a:r>
            <a:r>
              <a:rPr lang="en-US" dirty="0">
                <a:solidFill>
                  <a:srgbClr val="FFFFFF"/>
                </a:solidFill>
              </a:rPr>
              <a:t>, </a:t>
            </a:r>
            <a:r>
              <a:rPr lang="en-US" dirty="0" err="1">
                <a:solidFill>
                  <a:srgbClr val="FFFFFF"/>
                </a:solidFill>
              </a:rPr>
              <a:t>kita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hanya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mengambil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id_molekul</a:t>
            </a:r>
            <a:r>
              <a:rPr lang="en-US" dirty="0">
                <a:solidFill>
                  <a:srgbClr val="FFFFFF"/>
                </a:solidFill>
              </a:rPr>
              <a:t>, string </a:t>
            </a:r>
            <a:r>
              <a:rPr lang="en-US" dirty="0" err="1">
                <a:solidFill>
                  <a:srgbClr val="FFFFFF"/>
                </a:solidFill>
              </a:rPr>
              <a:t>molekul</a:t>
            </a:r>
            <a:r>
              <a:rPr lang="en-US" dirty="0">
                <a:solidFill>
                  <a:srgbClr val="FFFFFF"/>
                </a:solidFill>
              </a:rPr>
              <a:t>, dan standard value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926C68-9006-E5A3-F6C9-041F05E3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250" y="2438399"/>
            <a:ext cx="7308851" cy="147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833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36BEBD5-A373-4C8C-8C06-CD8007E22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5B67E8-8737-4829-050A-B84E26C5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Preprocessing data</a:t>
            </a:r>
          </a:p>
        </p:txBody>
      </p:sp>
      <p:pic>
        <p:nvPicPr>
          <p:cNvPr id="12" name="Content Placeholder 11" descr="Cross-section of a plant stem under a microscope">
            <a:extLst>
              <a:ext uri="{FF2B5EF4-FFF2-40B4-BE49-F238E27FC236}">
                <a16:creationId xmlns:a16="http://schemas.microsoft.com/office/drawing/2014/main" id="{B32FC54D-D486-CE62-A1DC-D71A52A7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742" r="27042" b="-1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9934" y="457200"/>
            <a:ext cx="7223760" cy="91440"/>
          </a:xfrm>
          <a:prstGeom prst="rect">
            <a:avLst/>
          </a:prstGeom>
          <a:solidFill>
            <a:srgbClr val="6686AB"/>
          </a:solidFill>
          <a:ln>
            <a:solidFill>
              <a:srgbClr val="6686A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FB88E-BD7E-61FA-445B-ED5C877BC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9934" y="1996697"/>
            <a:ext cx="2912392" cy="1189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Clr>
                <a:srgbClr val="6686AB"/>
              </a:buClr>
              <a:buNone/>
            </a:pPr>
            <a:r>
              <a:rPr lang="en-US" dirty="0"/>
              <a:t>Dataset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Lipinski Descriptor</a:t>
            </a:r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BEEBB185-48A6-2403-2E1B-7C52366EB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573" y="2246866"/>
            <a:ext cx="4419180" cy="425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05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67E8-8737-4829-050A-B84E26C5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Preprocessing data</a:t>
            </a:r>
          </a:p>
        </p:txBody>
      </p:sp>
      <p:pic>
        <p:nvPicPr>
          <p:cNvPr id="12" name="Content Placeholder 11" descr="Cross-section of a plant stem under a microscope">
            <a:extLst>
              <a:ext uri="{FF2B5EF4-FFF2-40B4-BE49-F238E27FC236}">
                <a16:creationId xmlns:a16="http://schemas.microsoft.com/office/drawing/2014/main" id="{B32FC54D-D486-CE62-A1DC-D71A52A7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742" r="27042" b="-1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FB88E-BD7E-61FA-445B-ED5C877BC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9934" y="1896533"/>
            <a:ext cx="7157866" cy="1189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Clr>
                <a:srgbClr val="6686AB"/>
              </a:buClr>
              <a:buNone/>
            </a:pPr>
            <a:r>
              <a:rPr lang="en-US" dirty="0" err="1"/>
              <a:t>Dilanjutkan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filter </a:t>
            </a:r>
            <a:r>
              <a:rPr lang="en-US" dirty="0" err="1"/>
              <a:t>Standard_Value</a:t>
            </a:r>
            <a:r>
              <a:rPr lang="en-US" dirty="0"/>
              <a:t> </a:t>
            </a:r>
            <a:r>
              <a:rPr lang="en-US" dirty="0" err="1"/>
              <a:t>jadi</a:t>
            </a:r>
            <a:r>
              <a:rPr lang="en-US" dirty="0"/>
              <a:t> ‘active’, ‘inactive’, dan ‘intermediate’.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Standard_Value</a:t>
            </a:r>
            <a:r>
              <a:rPr lang="en-US" dirty="0"/>
              <a:t>, </a:t>
            </a:r>
            <a:r>
              <a:rPr lang="en-US" dirty="0" err="1"/>
              <a:t>didapatkan</a:t>
            </a:r>
            <a:r>
              <a:rPr lang="en-US" dirty="0"/>
              <a:t> IC50 yang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diproses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pIC50.</a:t>
            </a:r>
          </a:p>
        </p:txBody>
      </p:sp>
      <p:pic>
        <p:nvPicPr>
          <p:cNvPr id="20" name="Picture 19" descr="Text&#10;&#10;Description automatically generated">
            <a:extLst>
              <a:ext uri="{FF2B5EF4-FFF2-40B4-BE49-F238E27FC236}">
                <a16:creationId xmlns:a16="http://schemas.microsoft.com/office/drawing/2014/main" id="{64EFD050-80EE-24FE-05F2-7C0765D6A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834" y="3438044"/>
            <a:ext cx="4648200" cy="2222500"/>
          </a:xfrm>
          <a:prstGeom prst="rect">
            <a:avLst/>
          </a:prstGeom>
        </p:spPr>
      </p:pic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69BC8A5A-AED6-A4FF-BD2E-88A917C45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736" y="3438044"/>
            <a:ext cx="452120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8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67E8-8737-4829-050A-B84E26C5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Preprocessing data</a:t>
            </a:r>
          </a:p>
        </p:txBody>
      </p:sp>
      <p:pic>
        <p:nvPicPr>
          <p:cNvPr id="12" name="Content Placeholder 11" descr="Cross-section of a plant stem under a microscope">
            <a:extLst>
              <a:ext uri="{FF2B5EF4-FFF2-40B4-BE49-F238E27FC236}">
                <a16:creationId xmlns:a16="http://schemas.microsoft.com/office/drawing/2014/main" id="{B32FC54D-D486-CE62-A1DC-D71A52A7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742" r="27042" b="-1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FB88E-BD7E-61FA-445B-ED5C877BC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9934" y="1896533"/>
            <a:ext cx="7157866" cy="1189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Clr>
                <a:srgbClr val="6686AB"/>
              </a:buClr>
              <a:buNone/>
            </a:pPr>
            <a:r>
              <a:rPr lang="en-US" dirty="0" err="1"/>
              <a:t>Terakhir</a:t>
            </a:r>
            <a:r>
              <a:rPr lang="en-US" dirty="0"/>
              <a:t>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membersihkan</a:t>
            </a:r>
            <a:r>
              <a:rPr lang="en-US" dirty="0"/>
              <a:t> string </a:t>
            </a:r>
            <a:r>
              <a:rPr lang="en-US" dirty="0" err="1"/>
              <a:t>molekul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komponen</a:t>
            </a:r>
            <a:r>
              <a:rPr lang="en-US" dirty="0"/>
              <a:t> </a:t>
            </a:r>
            <a:r>
              <a:rPr lang="en-US" i="1" dirty="0"/>
              <a:t>salt. </a:t>
            </a:r>
            <a:r>
              <a:rPr lang="en-US" dirty="0"/>
              <a:t>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modul</a:t>
            </a:r>
            <a:r>
              <a:rPr lang="en-US" dirty="0"/>
              <a:t> </a:t>
            </a:r>
            <a:r>
              <a:rPr lang="en-US" dirty="0" err="1"/>
              <a:t>SaltRemover</a:t>
            </a:r>
            <a:r>
              <a:rPr lang="en-US" dirty="0"/>
              <a:t>()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RdKIT</a:t>
            </a:r>
            <a:endParaRPr lang="en-US" i="1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3FA1923-3868-D64B-5649-7803E67F9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934" y="3024857"/>
            <a:ext cx="4131713" cy="1871543"/>
          </a:xfrm>
          <a:prstGeom prst="rect">
            <a:avLst/>
          </a:prstGeom>
        </p:spPr>
      </p:pic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942A9176-70D1-9BD1-BA25-6D9482582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04961"/>
              </p:ext>
            </p:extLst>
          </p:nvPr>
        </p:nvGraphicFramePr>
        <p:xfrm>
          <a:off x="3698754" y="5256942"/>
          <a:ext cx="8128000" cy="11052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509083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402288338"/>
                    </a:ext>
                  </a:extLst>
                </a:gridCol>
              </a:tblGrid>
              <a:tr h="264182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/>
                        <a:t>CC(C)/N=C(\S)N/N=C/c1ccc([N+](=O)[O-])s1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D" sz="1200" b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CCC(C)N(C(S)=NN=Cc1ccc([N+](=O)[O-])s1)C(C)CC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669262"/>
                  </a:ext>
                </a:extLst>
              </a:tr>
              <a:tr h="83089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374462"/>
                  </a:ext>
                </a:extLst>
              </a:tr>
            </a:tbl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A9BD2702-49D2-7557-60E9-9836C2B4E8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698" y="5574599"/>
            <a:ext cx="2160847" cy="72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39D5A5-933A-4622-817C-FF35DD96B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634" y="5584736"/>
            <a:ext cx="2160847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00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B67E8-8737-4829-050A-B84E26C5C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Preprocessing data</a:t>
            </a:r>
          </a:p>
        </p:txBody>
      </p:sp>
      <p:pic>
        <p:nvPicPr>
          <p:cNvPr id="12" name="Content Placeholder 11" descr="Cross-section of a plant stem under a microscope">
            <a:extLst>
              <a:ext uri="{FF2B5EF4-FFF2-40B4-BE49-F238E27FC236}">
                <a16:creationId xmlns:a16="http://schemas.microsoft.com/office/drawing/2014/main" id="{B32FC54D-D486-CE62-A1DC-D71A52A786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32742" r="27042" b="-1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FB88E-BD7E-61FA-445B-ED5C877BCE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9934" y="1896533"/>
            <a:ext cx="7157866" cy="118929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Clr>
                <a:srgbClr val="6686AB"/>
              </a:buClr>
              <a:buNone/>
            </a:pPr>
            <a:r>
              <a:rPr lang="en-US" dirty="0" err="1"/>
              <a:t>Didapatkan</a:t>
            </a:r>
            <a:r>
              <a:rPr lang="en-US" dirty="0"/>
              <a:t> data </a:t>
            </a:r>
            <a:r>
              <a:rPr lang="en-US" dirty="0" err="1"/>
              <a:t>berikut</a:t>
            </a:r>
            <a:r>
              <a:rPr lang="en-US" dirty="0"/>
              <a:t>. Dari Lipinski Descriptor,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‘MW’, ‘</a:t>
            </a:r>
            <a:r>
              <a:rPr lang="en-US" dirty="0" err="1"/>
              <a:t>LogP</a:t>
            </a:r>
            <a:r>
              <a:rPr lang="en-US" dirty="0"/>
              <a:t>’, ‘</a:t>
            </a:r>
            <a:r>
              <a:rPr lang="en-US" dirty="0" err="1"/>
              <a:t>NumHDonors</a:t>
            </a:r>
            <a:r>
              <a:rPr lang="en-US" dirty="0"/>
              <a:t>’, dan ‘</a:t>
            </a:r>
            <a:r>
              <a:rPr lang="en-US" dirty="0" err="1"/>
              <a:t>NumHAcceptors</a:t>
            </a:r>
            <a:r>
              <a:rPr lang="en-US" dirty="0"/>
              <a:t>’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C9BC2E78-4F4E-318F-6470-B59CD0BCF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4" y="3266408"/>
            <a:ext cx="10758473" cy="142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227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Content Placeholder 4" descr="Microscopic view of cells">
            <a:extLst>
              <a:ext uri="{FF2B5EF4-FFF2-40B4-BE49-F238E27FC236}">
                <a16:creationId xmlns:a16="http://schemas.microsoft.com/office/drawing/2014/main" id="{BFBB9793-EB3F-02CD-E414-B6838941D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E17D2C-FE82-AFE8-4D9E-52AD19C02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89054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EDA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DC436A-E804-02F9-85FE-D871C4A10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530" y="2618329"/>
            <a:ext cx="3791847" cy="36719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553C81-20DB-EE61-42D3-18EF400D6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37" y="2618329"/>
            <a:ext cx="5140726" cy="367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19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16DCE6-0CD0-7E84-DB4C-153790631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34" y="702156"/>
            <a:ext cx="7157865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Encoding to fingerprints</a:t>
            </a:r>
          </a:p>
        </p:txBody>
      </p:sp>
      <p:pic>
        <p:nvPicPr>
          <p:cNvPr id="5" name="Picture 4" descr="Autoradiogram on white paper">
            <a:extLst>
              <a:ext uri="{FF2B5EF4-FFF2-40B4-BE49-F238E27FC236}">
                <a16:creationId xmlns:a16="http://schemas.microsoft.com/office/drawing/2014/main" id="{056AB6CB-DC06-B22F-53B8-76AE50541E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85" r="23230"/>
          <a:stretch/>
        </p:blipFill>
        <p:spPr>
          <a:xfrm>
            <a:off x="20" y="10"/>
            <a:ext cx="4131713" cy="685798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9934" y="457200"/>
            <a:ext cx="7223760" cy="91440"/>
          </a:xfrm>
          <a:prstGeom prst="rect">
            <a:avLst/>
          </a:prstGeom>
          <a:solidFill>
            <a:srgbClr val="BC90D2"/>
          </a:solidFill>
          <a:ln>
            <a:solidFill>
              <a:srgbClr val="BC90D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E19FD0-1B8B-CFAD-7760-3648028F4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9934" y="1896533"/>
            <a:ext cx="7157866" cy="1767333"/>
          </a:xfrm>
        </p:spPr>
        <p:txBody>
          <a:bodyPr>
            <a:normAutofit/>
          </a:bodyPr>
          <a:lstStyle/>
          <a:p>
            <a:pPr marL="0" indent="0">
              <a:buClr>
                <a:srgbClr val="BC90D2"/>
              </a:buClr>
              <a:buNone/>
            </a:pPr>
            <a:r>
              <a:rPr lang="en-US" dirty="0" err="1"/>
              <a:t>Untuk</a:t>
            </a:r>
            <a:r>
              <a:rPr lang="en-US" dirty="0"/>
              <a:t> modelling,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data fingerprint. Data Fingerprint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data Canonical SMILES yang </a:t>
            </a:r>
            <a:r>
              <a:rPr lang="en-US" dirty="0" err="1"/>
              <a:t>diolah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PaDEL</a:t>
            </a:r>
            <a:r>
              <a:rPr lang="en-US" dirty="0"/>
              <a:t> Descriptor. 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2CA1AB9-20A4-0F3F-FB54-6AB32E5E0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59" y="4122758"/>
            <a:ext cx="10118379" cy="14176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1C4EB90-E642-BB3D-3C3D-FA6E69B1B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8129" y="4122759"/>
            <a:ext cx="496160" cy="1417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610EFE-B9CC-3509-B24E-F36040B267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359" y="5757950"/>
            <a:ext cx="19177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262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193</TotalTime>
  <Words>299</Words>
  <Application>Microsoft Macintosh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Gill Sans MT</vt:lpstr>
      <vt:lpstr>Times New Roman</vt:lpstr>
      <vt:lpstr>Wingdings 2</vt:lpstr>
      <vt:lpstr>Dividend</vt:lpstr>
      <vt:lpstr>Molecule activity studies on Entamoeba histolytica organism </vt:lpstr>
      <vt:lpstr>Entamoeba histolytica</vt:lpstr>
      <vt:lpstr>Dataset</vt:lpstr>
      <vt:lpstr>Preprocessing data</vt:lpstr>
      <vt:lpstr>Preprocessing data</vt:lpstr>
      <vt:lpstr>Preprocessing data</vt:lpstr>
      <vt:lpstr>Preprocessing data</vt:lpstr>
      <vt:lpstr>EDA</vt:lpstr>
      <vt:lpstr>Encoding to fingerprints</vt:lpstr>
      <vt:lpstr>Remove low  variance  threshold</vt:lpstr>
      <vt:lpstr>Catboost – random forest – gradient boosting</vt:lpstr>
      <vt:lpstr>streamlit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Molecule activity studies on Entamoeba histolytica organism </dc:title>
  <dc:creator>Amanda Febrianti</dc:creator>
  <cp:lastModifiedBy>Amanda Febrianti</cp:lastModifiedBy>
  <cp:revision>1</cp:revision>
  <dcterms:created xsi:type="dcterms:W3CDTF">2022-12-04T13:34:19Z</dcterms:created>
  <dcterms:modified xsi:type="dcterms:W3CDTF">2022-12-04T16:47:39Z</dcterms:modified>
</cp:coreProperties>
</file>